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Viga"/>
      <p:regular r:id="rId52"/>
    </p:embeddedFont>
    <p:embeddedFont>
      <p:font typeface="Raleway Black"/>
      <p:bold r:id="rId53"/>
      <p:boldItalic r:id="rId54"/>
    </p:embeddedFont>
    <p:embeddedFont>
      <p:font typeface="Anek Kannada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regular.fntdata"/><Relationship Id="rId47" Type="http://schemas.openxmlformats.org/officeDocument/2006/relationships/slide" Target="slides/slide41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alewayBlack-bold.fntdata"/><Relationship Id="rId52" Type="http://schemas.openxmlformats.org/officeDocument/2006/relationships/font" Target="fonts/Viga-regular.fntdata"/><Relationship Id="rId11" Type="http://schemas.openxmlformats.org/officeDocument/2006/relationships/slide" Target="slides/slide5.xml"/><Relationship Id="rId55" Type="http://schemas.openxmlformats.org/officeDocument/2006/relationships/font" Target="fonts/AnekKannada-regular.fntdata"/><Relationship Id="rId10" Type="http://schemas.openxmlformats.org/officeDocument/2006/relationships/slide" Target="slides/slide4.xml"/><Relationship Id="rId54" Type="http://schemas.openxmlformats.org/officeDocument/2006/relationships/font" Target="fonts/RalewayBlac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AnekKannad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b547b8942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b547b8942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b547b96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b547b96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b547b8942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b547b8942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b547b96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b547b96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b547b968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b547b96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b547b8942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b547b8942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b547b96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b547b96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b547b8942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b547b8942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b547b968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b547b968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b547b96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b547b96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b547b968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b547b968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b547b894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b547b894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b547b968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b547b968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b547b8942_0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b547b8942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b547b8942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b547b8942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b547b968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b547b968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b547b968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b547b968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b547b96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b547b96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b547b8942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b547b8942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b547b8942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b547b8942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b547b8942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b547b8942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b547b8942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b547b8942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b547b8942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b547b8942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efa83bd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efa83bd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b547b968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b547b968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b547b968f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b547b968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b547b8942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b547b8942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b547b8942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b547b8942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b547b968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b547b96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b547b8942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b547b8942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b547b96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b547b96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b547b894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cb547b894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b547b8942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b547b8942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b547b8942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b547b8942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b547b8942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b547b8942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b547b8942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b547b8942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b547b9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b547b9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 lead us through the introduction here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b547b8942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b547b8942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visualizing data across a network, you can picture passing a note in a classroom where everyone sees what you wrote. Keeping a secret in this process is the core motivation of cryptography. Ideally, you would write a message such that only you and your final recipient can understand it. This process is called encryption.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b547b8942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b547b8942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all data sent on the internet is encrypted using a classical encryption scheme. In this context, classical refers to the computers we have available today. Quantum refers to quantum computers and Post-Quantum is about life after quantum computers are widely available.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b547b8942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b547b8942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 at hand is that classical encryption algorithms work well for classical computers, but don’t stand a chance against even a single quantum computer. If these encryptions are broken, your data is vulnerable and the hands passing your note can read your messages!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b547b894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b547b894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is to swap the common classical encryption schemes for post-quantum schemes and keep networks secure.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-19050" y="-3810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060000" dist="152400">
              <a:schemeClr val="dk2">
                <a:alpha val="38000"/>
              </a:schemeClr>
            </a:outerShdw>
          </a:effectLst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13225" y="914400"/>
            <a:ext cx="7707000" cy="15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990850" y="2662675"/>
            <a:ext cx="5418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nek Kannada"/>
                <a:ea typeface="Anek Kannada"/>
                <a:cs typeface="Anek Kannada"/>
                <a:sym typeface="Anek Kannad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-38100" y="-254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93472" y="210820"/>
                </a:lnTo>
                <a:lnTo>
                  <a:pt x="366437" y="210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900000" dist="152400">
              <a:schemeClr val="dk2">
                <a:alpha val="38000"/>
              </a:schemeClr>
            </a:outerShdw>
          </a:effectLst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726600" y="1950975"/>
            <a:ext cx="45651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863231" y="545296"/>
            <a:ext cx="1223100" cy="122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726600" y="3431175"/>
            <a:ext cx="45651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5598650" y="-10650"/>
            <a:ext cx="3545400" cy="51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-38100" y="-25400"/>
            <a:ext cx="9226050" cy="5265625"/>
          </a:xfrm>
          <a:custGeom>
            <a:rect b="b" l="l" r="r" t="t"/>
            <a:pathLst>
              <a:path extrusionOk="0" h="210625" w="369042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256149" y="210625"/>
                </a:lnTo>
                <a:lnTo>
                  <a:pt x="369042" y="2106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900000" dist="152400">
              <a:schemeClr val="dk2">
                <a:alpha val="38000"/>
              </a:schemeClr>
            </a:outerShdw>
          </a:effectLst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13225" y="1301994"/>
            <a:ext cx="77175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-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flipH="1" rot="10800000"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4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rot="10800000">
            <a:off x="-38100" y="-635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560000" dist="152400">
              <a:schemeClr val="dk2">
                <a:alpha val="38000"/>
              </a:schemeClr>
            </a:outerShdw>
          </a:effectLst>
        </p:spPr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/>
          <p:nvPr/>
        </p:nvSpPr>
        <p:spPr>
          <a:xfrm>
            <a:off x="-19050" y="-46025"/>
            <a:ext cx="8680100" cy="5246675"/>
          </a:xfrm>
          <a:custGeom>
            <a:rect b="b" l="l" r="r" t="t"/>
            <a:pathLst>
              <a:path extrusionOk="0" h="209867" w="347204">
                <a:moveTo>
                  <a:pt x="0" y="209867"/>
                </a:moveTo>
                <a:lnTo>
                  <a:pt x="747" y="0"/>
                </a:lnTo>
                <a:lnTo>
                  <a:pt x="244817" y="875"/>
                </a:lnTo>
                <a:lnTo>
                  <a:pt x="347204" y="134815"/>
                </a:lnTo>
                <a:lnTo>
                  <a:pt x="288605" y="209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440000" dist="152400">
              <a:schemeClr val="dk2">
                <a:alpha val="38000"/>
              </a:schemeClr>
            </a:outerShdw>
          </a:effectLst>
        </p:spPr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18855" y="1326801"/>
            <a:ext cx="62220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18850" y="2801826"/>
            <a:ext cx="62220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90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/>
          <p:nvPr/>
        </p:nvSpPr>
        <p:spPr>
          <a:xfrm flipH="1">
            <a:off x="-19050" y="-3810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060000" dist="152400">
              <a:schemeClr val="dk2">
                <a:alpha val="38000"/>
              </a:schemeClr>
            </a:outerShdw>
          </a:effectLst>
        </p:spPr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486425" y="757775"/>
            <a:ext cx="54282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25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 flipH="1">
            <a:off x="1482218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160000" dist="152400">
              <a:schemeClr val="dk2">
                <a:alpha val="38000"/>
              </a:schemeClr>
            </a:outerShdw>
          </a:effectLst>
        </p:spPr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216275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4216275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/>
          <p:nvPr/>
        </p:nvSpPr>
        <p:spPr>
          <a:xfrm rot="10800000">
            <a:off x="1482218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8700000" dist="152400">
              <a:schemeClr val="dk2">
                <a:alpha val="38000"/>
              </a:schemeClr>
            </a:outerShdw>
          </a:effectLst>
        </p:spPr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090926" y="1533875"/>
            <a:ext cx="53424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3090926" y="2982325"/>
            <a:ext cx="5342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2" type="title"/>
          </p:nvPr>
        </p:nvSpPr>
        <p:spPr>
          <a:xfrm>
            <a:off x="1872333" y="1521588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3" type="title"/>
          </p:nvPr>
        </p:nvSpPr>
        <p:spPr>
          <a:xfrm>
            <a:off x="5616058" y="1521588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1872335" y="2221188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4" type="subTitle"/>
          </p:nvPr>
        </p:nvSpPr>
        <p:spPr>
          <a:xfrm>
            <a:off x="5616060" y="2221188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5" type="title"/>
          </p:nvPr>
        </p:nvSpPr>
        <p:spPr>
          <a:xfrm>
            <a:off x="1872333" y="31453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6" type="title"/>
          </p:nvPr>
        </p:nvSpPr>
        <p:spPr>
          <a:xfrm>
            <a:off x="5616058" y="31453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7" type="subTitle"/>
          </p:nvPr>
        </p:nvSpPr>
        <p:spPr>
          <a:xfrm>
            <a:off x="1872364" y="3844950"/>
            <a:ext cx="258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8" type="subTitle"/>
          </p:nvPr>
        </p:nvSpPr>
        <p:spPr>
          <a:xfrm>
            <a:off x="5616065" y="3844950"/>
            <a:ext cx="258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hasCustomPrompt="1" idx="9" type="title"/>
          </p:nvPr>
        </p:nvSpPr>
        <p:spPr>
          <a:xfrm>
            <a:off x="944035" y="1709933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8" name="Google Shape;118;p25"/>
          <p:cNvSpPr txBox="1"/>
          <p:nvPr>
            <p:ph hasCustomPrompt="1" idx="13" type="title"/>
          </p:nvPr>
        </p:nvSpPr>
        <p:spPr>
          <a:xfrm>
            <a:off x="944035" y="3336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hasCustomPrompt="1" idx="14" type="title"/>
          </p:nvPr>
        </p:nvSpPr>
        <p:spPr>
          <a:xfrm>
            <a:off x="4687885" y="1709933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hasCustomPrompt="1" idx="15" type="title"/>
          </p:nvPr>
        </p:nvSpPr>
        <p:spPr>
          <a:xfrm>
            <a:off x="4687885" y="3336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-38100" y="-635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/>
        </p:nvSpPr>
        <p:spPr>
          <a:xfrm flipH="1">
            <a:off x="-38100" y="-254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st="152400">
              <a:schemeClr val="dk2">
                <a:alpha val="38000"/>
              </a:schemeClr>
            </a:outerShdw>
          </a:effectLst>
        </p:spPr>
      </p:sp>
      <p:sp>
        <p:nvSpPr>
          <p:cNvPr id="128" name="Google Shape;128;p2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/>
          <p:nvPr/>
        </p:nvSpPr>
        <p:spPr>
          <a:xfrm flipH="1"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st="152400">
              <a:schemeClr val="dk2">
                <a:alpha val="38000"/>
              </a:schemeClr>
            </a:outerShdw>
          </a:effectLst>
        </p:spPr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917837" y="16003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2" type="title"/>
          </p:nvPr>
        </p:nvSpPr>
        <p:spPr>
          <a:xfrm>
            <a:off x="5524069" y="16003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17831" y="19939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5" name="Google Shape;135;p28"/>
          <p:cNvSpPr txBox="1"/>
          <p:nvPr>
            <p:ph idx="3" type="subTitle"/>
          </p:nvPr>
        </p:nvSpPr>
        <p:spPr>
          <a:xfrm>
            <a:off x="5524059" y="19939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28"/>
          <p:cNvSpPr txBox="1"/>
          <p:nvPr>
            <p:ph idx="4" type="title"/>
          </p:nvPr>
        </p:nvSpPr>
        <p:spPr>
          <a:xfrm>
            <a:off x="917837" y="31248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5" type="title"/>
          </p:nvPr>
        </p:nvSpPr>
        <p:spPr>
          <a:xfrm>
            <a:off x="5524069" y="31248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6" type="subTitle"/>
          </p:nvPr>
        </p:nvSpPr>
        <p:spPr>
          <a:xfrm>
            <a:off x="917831" y="35184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28"/>
          <p:cNvSpPr txBox="1"/>
          <p:nvPr>
            <p:ph idx="7" type="subTitle"/>
          </p:nvPr>
        </p:nvSpPr>
        <p:spPr>
          <a:xfrm>
            <a:off x="5524059" y="35184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8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/>
          <p:nvPr/>
        </p:nvSpPr>
        <p:spPr>
          <a:xfrm>
            <a:off x="-57150" y="-66675"/>
            <a:ext cx="9258300" cy="5276850"/>
          </a:xfrm>
          <a:custGeom>
            <a:rect b="b" l="l" r="r" t="t"/>
            <a:pathLst>
              <a:path extrusionOk="0" h="211074" w="370332">
                <a:moveTo>
                  <a:pt x="762" y="87249"/>
                </a:moveTo>
                <a:lnTo>
                  <a:pt x="0" y="0"/>
                </a:lnTo>
                <a:lnTo>
                  <a:pt x="369951" y="762"/>
                </a:lnTo>
                <a:lnTo>
                  <a:pt x="370332" y="105156"/>
                </a:lnTo>
                <a:lnTo>
                  <a:pt x="273558" y="209931"/>
                </a:lnTo>
                <a:lnTo>
                  <a:pt x="1143" y="2110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2400000" dist="152400">
              <a:schemeClr val="dk2">
                <a:alpha val="38000"/>
              </a:schemeClr>
            </a:outerShdw>
          </a:effectLst>
        </p:spPr>
      </p:sp>
      <p:sp>
        <p:nvSpPr>
          <p:cNvPr id="144" name="Google Shape;144;p29"/>
          <p:cNvSpPr txBox="1"/>
          <p:nvPr>
            <p:ph hasCustomPrompt="1" type="title"/>
          </p:nvPr>
        </p:nvSpPr>
        <p:spPr>
          <a:xfrm>
            <a:off x="716788" y="10379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716788" y="1863703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hasCustomPrompt="1" idx="2" type="title"/>
          </p:nvPr>
        </p:nvSpPr>
        <p:spPr>
          <a:xfrm>
            <a:off x="4365213" y="10379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7" name="Google Shape;147;p29"/>
          <p:cNvSpPr txBox="1"/>
          <p:nvPr>
            <p:ph idx="3" type="subTitle"/>
          </p:nvPr>
        </p:nvSpPr>
        <p:spPr>
          <a:xfrm>
            <a:off x="4365213" y="1863703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hasCustomPrompt="1" idx="4" type="title"/>
          </p:nvPr>
        </p:nvSpPr>
        <p:spPr>
          <a:xfrm>
            <a:off x="4365213" y="2856499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9" name="Google Shape;149;p29"/>
          <p:cNvSpPr txBox="1"/>
          <p:nvPr>
            <p:ph idx="5" type="subTitle"/>
          </p:nvPr>
        </p:nvSpPr>
        <p:spPr>
          <a:xfrm>
            <a:off x="4365213" y="3682278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hasCustomPrompt="1" idx="6" type="title"/>
          </p:nvPr>
        </p:nvSpPr>
        <p:spPr>
          <a:xfrm>
            <a:off x="716788" y="2856499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idx="7" type="subTitle"/>
          </p:nvPr>
        </p:nvSpPr>
        <p:spPr>
          <a:xfrm>
            <a:off x="716788" y="3682278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/>
          <p:nvPr/>
        </p:nvSpPr>
        <p:spPr>
          <a:xfrm>
            <a:off x="-19050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440000" dist="152400">
              <a:schemeClr val="dk2">
                <a:alpha val="38000"/>
              </a:schemeClr>
            </a:outerShdw>
          </a:effectLst>
        </p:spPr>
      </p:sp>
      <p:sp>
        <p:nvSpPr>
          <p:cNvPr id="155" name="Google Shape;155;p30"/>
          <p:cNvSpPr txBox="1"/>
          <p:nvPr>
            <p:ph type="ctrTitle"/>
          </p:nvPr>
        </p:nvSpPr>
        <p:spPr>
          <a:xfrm>
            <a:off x="1079500" y="647700"/>
            <a:ext cx="32766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079500" y="1786375"/>
            <a:ext cx="32766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nek Kannada"/>
                <a:ea typeface="Anek Kannada"/>
                <a:cs typeface="Anek Kannada"/>
                <a:sym typeface="Anek Kannad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30"/>
          <p:cNvSpPr txBox="1"/>
          <p:nvPr/>
        </p:nvSpPr>
        <p:spPr>
          <a:xfrm>
            <a:off x="1079500" y="3269825"/>
            <a:ext cx="327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CREDITS: This presentation template was created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and includes icons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and infographics &amp; images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/>
          <p:nvPr/>
        </p:nvSpPr>
        <p:spPr>
          <a:xfrm flipH="1" rot="10800000">
            <a:off x="-57150" y="-66675"/>
            <a:ext cx="9258300" cy="5276850"/>
          </a:xfrm>
          <a:custGeom>
            <a:rect b="b" l="l" r="r" t="t"/>
            <a:pathLst>
              <a:path extrusionOk="0" h="211074" w="370332">
                <a:moveTo>
                  <a:pt x="762" y="87249"/>
                </a:moveTo>
                <a:lnTo>
                  <a:pt x="0" y="0"/>
                </a:lnTo>
                <a:lnTo>
                  <a:pt x="369951" y="762"/>
                </a:lnTo>
                <a:lnTo>
                  <a:pt x="370332" y="105156"/>
                </a:lnTo>
                <a:lnTo>
                  <a:pt x="273558" y="209931"/>
                </a:lnTo>
                <a:lnTo>
                  <a:pt x="1143" y="2110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14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/>
          <p:nvPr/>
        </p:nvSpPr>
        <p:spPr>
          <a:xfrm flipH="1" rot="10800000">
            <a:off x="-38100" y="-63500"/>
            <a:ext cx="9226050" cy="5265625"/>
          </a:xfrm>
          <a:custGeom>
            <a:rect b="b" l="l" r="r" t="t"/>
            <a:pathLst>
              <a:path extrusionOk="0" h="210625" w="369042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256149" y="210625"/>
                </a:lnTo>
                <a:lnTo>
                  <a:pt x="369042" y="2106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/>
          <p:nvPr/>
        </p:nvSpPr>
        <p:spPr>
          <a:xfrm flipH="1" rot="10800000">
            <a:off x="-19050" y="72739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88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  <a:defRPr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vk4INuDLhSM" TargetMode="External"/><Relationship Id="rId4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ctrTitle"/>
          </p:nvPr>
        </p:nvSpPr>
        <p:spPr>
          <a:xfrm>
            <a:off x="713225" y="914400"/>
            <a:ext cx="7707000" cy="15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L3Harris 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Post-Quantum Cryptography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34"/>
          <p:cNvSpPr txBox="1"/>
          <p:nvPr>
            <p:ph idx="1" type="subTitle"/>
          </p:nvPr>
        </p:nvSpPr>
        <p:spPr>
          <a:xfrm>
            <a:off x="3436325" y="2563175"/>
            <a:ext cx="48588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Instructor:</a:t>
            </a:r>
            <a:r>
              <a:rPr lang="en"/>
              <a:t> Pauline Wade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TA:</a:t>
            </a:r>
            <a:r>
              <a:rPr lang="en"/>
              <a:t> Brady Testa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Mentors: </a:t>
            </a:r>
            <a:r>
              <a:rPr lang="en"/>
              <a:t>Jesse Hughes &amp; Dwight Horne</a:t>
            </a:r>
            <a:endParaRPr/>
          </a:p>
        </p:txBody>
      </p:sp>
      <p:cxnSp>
        <p:nvCxnSpPr>
          <p:cNvPr id="173" name="Google Shape;173;p34"/>
          <p:cNvCxnSpPr/>
          <p:nvPr/>
        </p:nvCxnSpPr>
        <p:spPr>
          <a:xfrm rot="10800000">
            <a:off x="7327925" y="2563175"/>
            <a:ext cx="96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2350"/>
            <a:ext cx="1641700" cy="1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Requirements</a:t>
            </a:r>
            <a:r>
              <a:rPr lang="en" sz="5900"/>
              <a:t> &amp; 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Design</a:t>
            </a:r>
            <a:endParaRPr sz="5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720000" y="15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55" name="Google Shape;255;p44"/>
          <p:cNvSpPr txBox="1"/>
          <p:nvPr/>
        </p:nvSpPr>
        <p:spPr>
          <a:xfrm>
            <a:off x="477850" y="727050"/>
            <a:ext cx="80805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clients want a system that: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Uses post-quantum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to create a secure tunnel between a client and a server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Has intuitive design and interface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Can capture performance metrics for a variety of algorithms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Comes with ample instructions for building and testing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76" y="2667000"/>
            <a:ext cx="5537425" cy="22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/>
        </p:nvSpPr>
        <p:spPr>
          <a:xfrm>
            <a:off x="2301250" y="4854000"/>
            <a:ext cx="4770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Secure client/server tunnel Diagram</a:t>
            </a:r>
            <a:endParaRPr sz="1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8" type="title"/>
          </p:nvPr>
        </p:nvSpPr>
        <p:spPr>
          <a:xfrm>
            <a:off x="616000" y="441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63" name="Google Shape;263;p45"/>
          <p:cNvSpPr/>
          <p:nvPr/>
        </p:nvSpPr>
        <p:spPr>
          <a:xfrm>
            <a:off x="974438" y="1966038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2535981" y="1971180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4097525" y="1976323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5659068" y="1981466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7220437" y="1986683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5"/>
          <p:cNvGrpSpPr/>
          <p:nvPr/>
        </p:nvGrpSpPr>
        <p:grpSpPr>
          <a:xfrm>
            <a:off x="4237634" y="2127696"/>
            <a:ext cx="399161" cy="383646"/>
            <a:chOff x="7385203" y="2039150"/>
            <a:chExt cx="399161" cy="395512"/>
          </a:xfrm>
        </p:grpSpPr>
        <p:sp>
          <p:nvSpPr>
            <p:cNvPr id="269" name="Google Shape;269;p45"/>
            <p:cNvSpPr/>
            <p:nvPr/>
          </p:nvSpPr>
          <p:spPr>
            <a:xfrm>
              <a:off x="7385203" y="2217189"/>
              <a:ext cx="398350" cy="148271"/>
            </a:xfrm>
            <a:custGeom>
              <a:rect b="b" l="l" r="r" t="t"/>
              <a:pathLst>
                <a:path extrusionOk="0" h="4388" w="11789">
                  <a:moveTo>
                    <a:pt x="715" y="0"/>
                  </a:moveTo>
                  <a:lnTo>
                    <a:pt x="167" y="310"/>
                  </a:lnTo>
                  <a:cubicBezTo>
                    <a:pt x="0" y="476"/>
                    <a:pt x="0" y="762"/>
                    <a:pt x="214" y="905"/>
                  </a:cubicBezTo>
                  <a:cubicBezTo>
                    <a:pt x="2072" y="2072"/>
                    <a:pt x="4549" y="3620"/>
                    <a:pt x="5716" y="4334"/>
                  </a:cubicBezTo>
                  <a:cubicBezTo>
                    <a:pt x="5775" y="4370"/>
                    <a:pt x="5835" y="4388"/>
                    <a:pt x="5894" y="4388"/>
                  </a:cubicBezTo>
                  <a:cubicBezTo>
                    <a:pt x="5954" y="4388"/>
                    <a:pt x="6013" y="4370"/>
                    <a:pt x="6073" y="4334"/>
                  </a:cubicBezTo>
                  <a:cubicBezTo>
                    <a:pt x="7835" y="3239"/>
                    <a:pt x="9550" y="2167"/>
                    <a:pt x="11574" y="905"/>
                  </a:cubicBezTo>
                  <a:cubicBezTo>
                    <a:pt x="11788" y="762"/>
                    <a:pt x="11788" y="476"/>
                    <a:pt x="11574" y="310"/>
                  </a:cubicBezTo>
                  <a:lnTo>
                    <a:pt x="11050" y="0"/>
                  </a:lnTo>
                  <a:cubicBezTo>
                    <a:pt x="10099" y="584"/>
                    <a:pt x="9689" y="835"/>
                    <a:pt x="9564" y="910"/>
                  </a:cubicBezTo>
                  <a:lnTo>
                    <a:pt x="9564" y="910"/>
                  </a:lnTo>
                  <a:cubicBezTo>
                    <a:pt x="10036" y="616"/>
                    <a:pt x="10194" y="518"/>
                    <a:pt x="10192" y="518"/>
                  </a:cubicBezTo>
                  <a:lnTo>
                    <a:pt x="10192" y="518"/>
                  </a:lnTo>
                  <a:cubicBezTo>
                    <a:pt x="10190" y="518"/>
                    <a:pt x="9515" y="936"/>
                    <a:pt x="9520" y="936"/>
                  </a:cubicBezTo>
                  <a:cubicBezTo>
                    <a:pt x="9521" y="936"/>
                    <a:pt x="9534" y="928"/>
                    <a:pt x="9564" y="910"/>
                  </a:cubicBezTo>
                  <a:lnTo>
                    <a:pt x="9564" y="910"/>
                  </a:lnTo>
                  <a:cubicBezTo>
                    <a:pt x="9019" y="1250"/>
                    <a:pt x="8054" y="1850"/>
                    <a:pt x="6430" y="2858"/>
                  </a:cubicBezTo>
                  <a:cubicBezTo>
                    <a:pt x="6263" y="2953"/>
                    <a:pt x="6079" y="3001"/>
                    <a:pt x="5891" y="3001"/>
                  </a:cubicBezTo>
                  <a:cubicBezTo>
                    <a:pt x="5704" y="3001"/>
                    <a:pt x="5513" y="2953"/>
                    <a:pt x="5335" y="2858"/>
                  </a:cubicBezTo>
                  <a:cubicBezTo>
                    <a:pt x="2366" y="1004"/>
                    <a:pt x="1564" y="502"/>
                    <a:pt x="1563" y="502"/>
                  </a:cubicBezTo>
                  <a:lnTo>
                    <a:pt x="1563" y="502"/>
                  </a:lnTo>
                  <a:cubicBezTo>
                    <a:pt x="1562" y="502"/>
                    <a:pt x="2677" y="1201"/>
                    <a:pt x="2667" y="1201"/>
                  </a:cubicBezTo>
                  <a:cubicBezTo>
                    <a:pt x="2660" y="1201"/>
                    <a:pt x="2200" y="919"/>
                    <a:pt x="715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7385203" y="2039150"/>
              <a:ext cx="398350" cy="256534"/>
            </a:xfrm>
            <a:custGeom>
              <a:rect b="b" l="l" r="r" t="t"/>
              <a:pathLst>
                <a:path extrusionOk="0" h="7592" w="11789">
                  <a:moveTo>
                    <a:pt x="5885" y="0"/>
                  </a:moveTo>
                  <a:cubicBezTo>
                    <a:pt x="5823" y="0"/>
                    <a:pt x="5763" y="18"/>
                    <a:pt x="5716" y="54"/>
                  </a:cubicBezTo>
                  <a:lnTo>
                    <a:pt x="214" y="3531"/>
                  </a:lnTo>
                  <a:cubicBezTo>
                    <a:pt x="0" y="3674"/>
                    <a:pt x="0" y="3983"/>
                    <a:pt x="214" y="4126"/>
                  </a:cubicBezTo>
                  <a:cubicBezTo>
                    <a:pt x="2882" y="5793"/>
                    <a:pt x="3858" y="6388"/>
                    <a:pt x="5716" y="7555"/>
                  </a:cubicBezTo>
                  <a:cubicBezTo>
                    <a:pt x="5775" y="7579"/>
                    <a:pt x="5835" y="7591"/>
                    <a:pt x="5894" y="7591"/>
                  </a:cubicBezTo>
                  <a:cubicBezTo>
                    <a:pt x="5954" y="7591"/>
                    <a:pt x="6013" y="7579"/>
                    <a:pt x="6073" y="7555"/>
                  </a:cubicBezTo>
                  <a:cubicBezTo>
                    <a:pt x="9978" y="5102"/>
                    <a:pt x="7383" y="6746"/>
                    <a:pt x="11574" y="4126"/>
                  </a:cubicBezTo>
                  <a:cubicBezTo>
                    <a:pt x="11788" y="4007"/>
                    <a:pt x="11788" y="3674"/>
                    <a:pt x="11574" y="3531"/>
                  </a:cubicBezTo>
                  <a:lnTo>
                    <a:pt x="6073" y="54"/>
                  </a:lnTo>
                  <a:cubicBezTo>
                    <a:pt x="6013" y="18"/>
                    <a:pt x="5948" y="0"/>
                    <a:pt x="5885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5"/>
            <p:cNvSpPr/>
            <p:nvPr/>
          </p:nvSpPr>
          <p:spPr>
            <a:xfrm>
              <a:off x="7385203" y="2286391"/>
              <a:ext cx="399161" cy="148271"/>
            </a:xfrm>
            <a:custGeom>
              <a:rect b="b" l="l" r="r" t="t"/>
              <a:pathLst>
                <a:path extrusionOk="0" h="4388" w="11813">
                  <a:moveTo>
                    <a:pt x="738" y="0"/>
                  </a:moveTo>
                  <a:lnTo>
                    <a:pt x="214" y="334"/>
                  </a:lnTo>
                  <a:cubicBezTo>
                    <a:pt x="0" y="476"/>
                    <a:pt x="0" y="762"/>
                    <a:pt x="214" y="929"/>
                  </a:cubicBezTo>
                  <a:lnTo>
                    <a:pt x="5716" y="4334"/>
                  </a:lnTo>
                  <a:cubicBezTo>
                    <a:pt x="5775" y="4370"/>
                    <a:pt x="5835" y="4388"/>
                    <a:pt x="5894" y="4388"/>
                  </a:cubicBezTo>
                  <a:cubicBezTo>
                    <a:pt x="5954" y="4388"/>
                    <a:pt x="6013" y="4370"/>
                    <a:pt x="6073" y="4334"/>
                  </a:cubicBezTo>
                  <a:lnTo>
                    <a:pt x="11574" y="929"/>
                  </a:lnTo>
                  <a:cubicBezTo>
                    <a:pt x="11812" y="762"/>
                    <a:pt x="11812" y="476"/>
                    <a:pt x="11598" y="334"/>
                  </a:cubicBezTo>
                  <a:lnTo>
                    <a:pt x="11074" y="0"/>
                  </a:lnTo>
                  <a:lnTo>
                    <a:pt x="6454" y="2858"/>
                  </a:lnTo>
                  <a:cubicBezTo>
                    <a:pt x="6287" y="2953"/>
                    <a:pt x="6103" y="3001"/>
                    <a:pt x="5915" y="3001"/>
                  </a:cubicBezTo>
                  <a:cubicBezTo>
                    <a:pt x="5728" y="3001"/>
                    <a:pt x="5537" y="2953"/>
                    <a:pt x="5358" y="2858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45"/>
          <p:cNvGrpSpPr/>
          <p:nvPr/>
        </p:nvGrpSpPr>
        <p:grpSpPr>
          <a:xfrm>
            <a:off x="1114486" y="2118602"/>
            <a:ext cx="395952" cy="360638"/>
            <a:chOff x="1341152" y="3949670"/>
            <a:chExt cx="395952" cy="371792"/>
          </a:xfrm>
        </p:grpSpPr>
        <p:sp>
          <p:nvSpPr>
            <p:cNvPr id="273" name="Google Shape;273;p45"/>
            <p:cNvSpPr/>
            <p:nvPr/>
          </p:nvSpPr>
          <p:spPr>
            <a:xfrm>
              <a:off x="1341152" y="4206373"/>
              <a:ext cx="395951" cy="115089"/>
            </a:xfrm>
            <a:custGeom>
              <a:rect b="b" l="l" r="r" t="t"/>
              <a:pathLst>
                <a:path extrusionOk="0" h="3406" w="11718">
                  <a:moveTo>
                    <a:pt x="1" y="0"/>
                  </a:moveTo>
                  <a:lnTo>
                    <a:pt x="1" y="334"/>
                  </a:lnTo>
                  <a:cubicBezTo>
                    <a:pt x="1" y="905"/>
                    <a:pt x="429" y="1381"/>
                    <a:pt x="1025" y="1381"/>
                  </a:cubicBezTo>
                  <a:lnTo>
                    <a:pt x="4168" y="1381"/>
                  </a:lnTo>
                  <a:lnTo>
                    <a:pt x="4168" y="2715"/>
                  </a:lnTo>
                  <a:lnTo>
                    <a:pt x="3811" y="2715"/>
                  </a:lnTo>
                  <a:cubicBezTo>
                    <a:pt x="3692" y="2715"/>
                    <a:pt x="3525" y="2810"/>
                    <a:pt x="3477" y="2929"/>
                  </a:cubicBezTo>
                  <a:cubicBezTo>
                    <a:pt x="3382" y="3168"/>
                    <a:pt x="3573" y="3406"/>
                    <a:pt x="3811" y="3406"/>
                  </a:cubicBezTo>
                  <a:lnTo>
                    <a:pt x="7931" y="3406"/>
                  </a:lnTo>
                  <a:cubicBezTo>
                    <a:pt x="8050" y="3406"/>
                    <a:pt x="8217" y="3310"/>
                    <a:pt x="8264" y="3191"/>
                  </a:cubicBezTo>
                  <a:cubicBezTo>
                    <a:pt x="8359" y="2953"/>
                    <a:pt x="8169" y="2715"/>
                    <a:pt x="7931" y="2715"/>
                  </a:cubicBezTo>
                  <a:lnTo>
                    <a:pt x="7574" y="2715"/>
                  </a:lnTo>
                  <a:lnTo>
                    <a:pt x="7574" y="1381"/>
                  </a:lnTo>
                  <a:lnTo>
                    <a:pt x="10669" y="1381"/>
                  </a:lnTo>
                  <a:cubicBezTo>
                    <a:pt x="11241" y="1381"/>
                    <a:pt x="11717" y="929"/>
                    <a:pt x="11717" y="334"/>
                  </a:cubicBezTo>
                  <a:lnTo>
                    <a:pt x="1171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5"/>
            <p:cNvSpPr/>
            <p:nvPr/>
          </p:nvSpPr>
          <p:spPr>
            <a:xfrm>
              <a:off x="1341152" y="3949670"/>
              <a:ext cx="70047" cy="47509"/>
            </a:xfrm>
            <a:custGeom>
              <a:rect b="b" l="l" r="r" t="t"/>
              <a:pathLst>
                <a:path extrusionOk="0" h="1406" w="2073">
                  <a:moveTo>
                    <a:pt x="1025" y="0"/>
                  </a:moveTo>
                  <a:cubicBezTo>
                    <a:pt x="429" y="0"/>
                    <a:pt x="1" y="477"/>
                    <a:pt x="1" y="1048"/>
                  </a:cubicBezTo>
                  <a:lnTo>
                    <a:pt x="1" y="1405"/>
                  </a:lnTo>
                  <a:lnTo>
                    <a:pt x="2072" y="140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1341152" y="4018872"/>
              <a:ext cx="70047" cy="24160"/>
            </a:xfrm>
            <a:custGeom>
              <a:rect b="b" l="l" r="r" t="t"/>
              <a:pathLst>
                <a:path extrusionOk="0" h="715" w="2073">
                  <a:moveTo>
                    <a:pt x="1" y="0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1341152" y="4065536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1" y="1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1341152" y="4112200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1" y="1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1667057" y="4065536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0" y="1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1667057" y="4018872"/>
              <a:ext cx="70047" cy="24160"/>
            </a:xfrm>
            <a:custGeom>
              <a:rect b="b" l="l" r="r" t="t"/>
              <a:pathLst>
                <a:path extrusionOk="0" h="715" w="2073">
                  <a:moveTo>
                    <a:pt x="0" y="0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1667057" y="4112200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0" y="1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341152" y="3949670"/>
              <a:ext cx="395951" cy="232577"/>
            </a:xfrm>
            <a:custGeom>
              <a:rect b="b" l="l" r="r" t="t"/>
              <a:pathLst>
                <a:path extrusionOk="0" h="6883" w="11718">
                  <a:moveTo>
                    <a:pt x="5847" y="1394"/>
                  </a:moveTo>
                  <a:cubicBezTo>
                    <a:pt x="5907" y="1394"/>
                    <a:pt x="5966" y="1405"/>
                    <a:pt x="6026" y="1429"/>
                  </a:cubicBezTo>
                  <a:lnTo>
                    <a:pt x="7812" y="2477"/>
                  </a:lnTo>
                  <a:cubicBezTo>
                    <a:pt x="7907" y="2549"/>
                    <a:pt x="8002" y="2668"/>
                    <a:pt x="8002" y="2787"/>
                  </a:cubicBezTo>
                  <a:lnTo>
                    <a:pt x="8002" y="4859"/>
                  </a:lnTo>
                  <a:cubicBezTo>
                    <a:pt x="8002" y="4978"/>
                    <a:pt x="7931" y="5097"/>
                    <a:pt x="7812" y="5168"/>
                  </a:cubicBezTo>
                  <a:lnTo>
                    <a:pt x="6026" y="6192"/>
                  </a:lnTo>
                  <a:cubicBezTo>
                    <a:pt x="5990" y="6228"/>
                    <a:pt x="5924" y="6246"/>
                    <a:pt x="5856" y="6246"/>
                  </a:cubicBezTo>
                  <a:cubicBezTo>
                    <a:pt x="5787" y="6246"/>
                    <a:pt x="5716" y="6228"/>
                    <a:pt x="5668" y="6192"/>
                  </a:cubicBezTo>
                  <a:lnTo>
                    <a:pt x="3882" y="5168"/>
                  </a:lnTo>
                  <a:cubicBezTo>
                    <a:pt x="3763" y="5097"/>
                    <a:pt x="3716" y="4978"/>
                    <a:pt x="3716" y="4859"/>
                  </a:cubicBezTo>
                  <a:lnTo>
                    <a:pt x="3716" y="2787"/>
                  </a:lnTo>
                  <a:cubicBezTo>
                    <a:pt x="3716" y="2620"/>
                    <a:pt x="3811" y="2549"/>
                    <a:pt x="3882" y="2477"/>
                  </a:cubicBezTo>
                  <a:lnTo>
                    <a:pt x="5668" y="1429"/>
                  </a:lnTo>
                  <a:cubicBezTo>
                    <a:pt x="5728" y="1405"/>
                    <a:pt x="5787" y="1394"/>
                    <a:pt x="5847" y="1394"/>
                  </a:cubicBezTo>
                  <a:close/>
                  <a:moveTo>
                    <a:pt x="2787" y="0"/>
                  </a:moveTo>
                  <a:lnTo>
                    <a:pt x="2787" y="5811"/>
                  </a:lnTo>
                  <a:cubicBezTo>
                    <a:pt x="2787" y="6002"/>
                    <a:pt x="2644" y="6168"/>
                    <a:pt x="2430" y="6168"/>
                  </a:cubicBezTo>
                  <a:lnTo>
                    <a:pt x="1" y="6168"/>
                  </a:lnTo>
                  <a:lnTo>
                    <a:pt x="1" y="6883"/>
                  </a:lnTo>
                  <a:lnTo>
                    <a:pt x="11717" y="6883"/>
                  </a:lnTo>
                  <a:lnTo>
                    <a:pt x="11717" y="6192"/>
                  </a:lnTo>
                  <a:lnTo>
                    <a:pt x="9288" y="6192"/>
                  </a:lnTo>
                  <a:cubicBezTo>
                    <a:pt x="9098" y="6192"/>
                    <a:pt x="8931" y="6049"/>
                    <a:pt x="8931" y="5835"/>
                  </a:cubicBezTo>
                  <a:lnTo>
                    <a:pt x="8931" y="1715"/>
                  </a:lnTo>
                  <a:cubicBezTo>
                    <a:pt x="8955" y="1548"/>
                    <a:pt x="9098" y="1405"/>
                    <a:pt x="9288" y="1405"/>
                  </a:cubicBezTo>
                  <a:lnTo>
                    <a:pt x="11717" y="1405"/>
                  </a:lnTo>
                  <a:lnTo>
                    <a:pt x="11717" y="1048"/>
                  </a:lnTo>
                  <a:cubicBezTo>
                    <a:pt x="11717" y="477"/>
                    <a:pt x="11265" y="0"/>
                    <a:pt x="10669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550380" y="4063137"/>
              <a:ext cx="37034" cy="65215"/>
            </a:xfrm>
            <a:custGeom>
              <a:rect b="b" l="l" r="r" t="t"/>
              <a:pathLst>
                <a:path extrusionOk="0" h="1930" w="1096">
                  <a:moveTo>
                    <a:pt x="1096" y="0"/>
                  </a:moveTo>
                  <a:lnTo>
                    <a:pt x="0" y="667"/>
                  </a:lnTo>
                  <a:lnTo>
                    <a:pt x="0" y="1929"/>
                  </a:lnTo>
                  <a:lnTo>
                    <a:pt x="1096" y="128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1490842" y="4062326"/>
              <a:ext cx="37034" cy="66026"/>
            </a:xfrm>
            <a:custGeom>
              <a:rect b="b" l="l" r="r" t="t"/>
              <a:pathLst>
                <a:path extrusionOk="0" h="1954" w="1096">
                  <a:moveTo>
                    <a:pt x="0" y="0"/>
                  </a:moveTo>
                  <a:lnTo>
                    <a:pt x="0" y="1310"/>
                  </a:lnTo>
                  <a:lnTo>
                    <a:pt x="1095" y="1953"/>
                  </a:lnTo>
                  <a:lnTo>
                    <a:pt x="109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502094" y="4021271"/>
              <a:ext cx="74068" cy="43488"/>
            </a:xfrm>
            <a:custGeom>
              <a:rect b="b" l="l" r="r" t="t"/>
              <a:pathLst>
                <a:path extrusionOk="0" h="1287" w="2192">
                  <a:moveTo>
                    <a:pt x="1096" y="1"/>
                  </a:moveTo>
                  <a:lnTo>
                    <a:pt x="0" y="620"/>
                  </a:lnTo>
                  <a:lnTo>
                    <a:pt x="1096" y="1287"/>
                  </a:lnTo>
                  <a:lnTo>
                    <a:pt x="2191" y="62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5"/>
          <p:cNvGrpSpPr/>
          <p:nvPr/>
        </p:nvGrpSpPr>
        <p:grpSpPr>
          <a:xfrm>
            <a:off x="5799132" y="2162451"/>
            <a:ext cx="395952" cy="293513"/>
            <a:chOff x="1361257" y="2672644"/>
            <a:chExt cx="395952" cy="302590"/>
          </a:xfrm>
        </p:grpSpPr>
        <p:sp>
          <p:nvSpPr>
            <p:cNvPr id="286" name="Google Shape;286;p45"/>
            <p:cNvSpPr/>
            <p:nvPr/>
          </p:nvSpPr>
          <p:spPr>
            <a:xfrm>
              <a:off x="1499661" y="2811826"/>
              <a:ext cx="24194" cy="24194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91" y="1"/>
                    <a:pt x="25" y="168"/>
                    <a:pt x="1" y="358"/>
                  </a:cubicBezTo>
                  <a:cubicBezTo>
                    <a:pt x="1" y="572"/>
                    <a:pt x="191" y="715"/>
                    <a:pt x="358" y="715"/>
                  </a:cubicBezTo>
                  <a:cubicBezTo>
                    <a:pt x="573" y="715"/>
                    <a:pt x="715" y="549"/>
                    <a:pt x="715" y="358"/>
                  </a:cubicBezTo>
                  <a:cubicBezTo>
                    <a:pt x="715" y="168"/>
                    <a:pt x="549" y="1"/>
                    <a:pt x="358" y="1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1454619" y="2765162"/>
              <a:ext cx="70047" cy="116711"/>
            </a:xfrm>
            <a:custGeom>
              <a:rect b="b" l="l" r="r" t="t"/>
              <a:pathLst>
                <a:path extrusionOk="0" h="3454" w="2073">
                  <a:moveTo>
                    <a:pt x="1715" y="1"/>
                  </a:moveTo>
                  <a:cubicBezTo>
                    <a:pt x="762" y="1"/>
                    <a:pt x="24" y="763"/>
                    <a:pt x="0" y="1692"/>
                  </a:cubicBezTo>
                  <a:cubicBezTo>
                    <a:pt x="0" y="2644"/>
                    <a:pt x="762" y="3454"/>
                    <a:pt x="1715" y="3454"/>
                  </a:cubicBezTo>
                  <a:cubicBezTo>
                    <a:pt x="1834" y="3454"/>
                    <a:pt x="1953" y="3454"/>
                    <a:pt x="2072" y="3406"/>
                  </a:cubicBezTo>
                  <a:lnTo>
                    <a:pt x="2072" y="2692"/>
                  </a:lnTo>
                  <a:cubicBezTo>
                    <a:pt x="1953" y="2739"/>
                    <a:pt x="1834" y="2763"/>
                    <a:pt x="1715" y="2763"/>
                  </a:cubicBezTo>
                  <a:cubicBezTo>
                    <a:pt x="1120" y="2763"/>
                    <a:pt x="691" y="2287"/>
                    <a:pt x="691" y="1715"/>
                  </a:cubicBezTo>
                  <a:cubicBezTo>
                    <a:pt x="691" y="1191"/>
                    <a:pt x="1096" y="763"/>
                    <a:pt x="1596" y="715"/>
                  </a:cubicBezTo>
                  <a:cubicBezTo>
                    <a:pt x="1763" y="715"/>
                    <a:pt x="1906" y="715"/>
                    <a:pt x="2048" y="763"/>
                  </a:cubicBezTo>
                  <a:lnTo>
                    <a:pt x="2048" y="48"/>
                  </a:lnTo>
                  <a:cubicBezTo>
                    <a:pt x="1953" y="25"/>
                    <a:pt x="1834" y="25"/>
                    <a:pt x="1715" y="1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361257" y="2673422"/>
              <a:ext cx="162597" cy="301812"/>
            </a:xfrm>
            <a:custGeom>
              <a:rect b="b" l="l" r="r" t="t"/>
              <a:pathLst>
                <a:path extrusionOk="0" h="8932" w="4812">
                  <a:moveTo>
                    <a:pt x="3740" y="1"/>
                  </a:moveTo>
                  <a:cubicBezTo>
                    <a:pt x="3525" y="1"/>
                    <a:pt x="3383" y="168"/>
                    <a:pt x="3383" y="358"/>
                  </a:cubicBezTo>
                  <a:lnTo>
                    <a:pt x="3383" y="811"/>
                  </a:lnTo>
                  <a:cubicBezTo>
                    <a:pt x="3121" y="858"/>
                    <a:pt x="2859" y="977"/>
                    <a:pt x="2573" y="1120"/>
                  </a:cubicBezTo>
                  <a:lnTo>
                    <a:pt x="2216" y="787"/>
                  </a:lnTo>
                  <a:cubicBezTo>
                    <a:pt x="2156" y="703"/>
                    <a:pt x="2067" y="662"/>
                    <a:pt x="1977" y="662"/>
                  </a:cubicBezTo>
                  <a:cubicBezTo>
                    <a:pt x="1888" y="662"/>
                    <a:pt x="1799" y="703"/>
                    <a:pt x="1739" y="787"/>
                  </a:cubicBezTo>
                  <a:lnTo>
                    <a:pt x="787" y="1763"/>
                  </a:lnTo>
                  <a:cubicBezTo>
                    <a:pt x="668" y="1882"/>
                    <a:pt x="668" y="2097"/>
                    <a:pt x="787" y="2239"/>
                  </a:cubicBezTo>
                  <a:lnTo>
                    <a:pt x="1144" y="2597"/>
                  </a:lnTo>
                  <a:cubicBezTo>
                    <a:pt x="1001" y="2835"/>
                    <a:pt x="906" y="3097"/>
                    <a:pt x="834" y="3406"/>
                  </a:cubicBezTo>
                  <a:lnTo>
                    <a:pt x="358" y="3406"/>
                  </a:lnTo>
                  <a:cubicBezTo>
                    <a:pt x="144" y="3406"/>
                    <a:pt x="1" y="3573"/>
                    <a:pt x="1" y="3764"/>
                  </a:cubicBezTo>
                  <a:lnTo>
                    <a:pt x="1" y="5145"/>
                  </a:lnTo>
                  <a:cubicBezTo>
                    <a:pt x="1" y="5359"/>
                    <a:pt x="168" y="5502"/>
                    <a:pt x="358" y="5502"/>
                  </a:cubicBezTo>
                  <a:lnTo>
                    <a:pt x="834" y="5502"/>
                  </a:lnTo>
                  <a:cubicBezTo>
                    <a:pt x="882" y="5764"/>
                    <a:pt x="1001" y="6050"/>
                    <a:pt x="1144" y="6312"/>
                  </a:cubicBezTo>
                  <a:lnTo>
                    <a:pt x="787" y="6669"/>
                  </a:lnTo>
                  <a:cubicBezTo>
                    <a:pt x="668" y="6788"/>
                    <a:pt x="668" y="7002"/>
                    <a:pt x="787" y="7145"/>
                  </a:cubicBezTo>
                  <a:lnTo>
                    <a:pt x="1739" y="8122"/>
                  </a:lnTo>
                  <a:cubicBezTo>
                    <a:pt x="1799" y="8205"/>
                    <a:pt x="1888" y="8247"/>
                    <a:pt x="1977" y="8247"/>
                  </a:cubicBezTo>
                  <a:cubicBezTo>
                    <a:pt x="2067" y="8247"/>
                    <a:pt x="2156" y="8205"/>
                    <a:pt x="2216" y="8122"/>
                  </a:cubicBezTo>
                  <a:lnTo>
                    <a:pt x="2573" y="7764"/>
                  </a:lnTo>
                  <a:cubicBezTo>
                    <a:pt x="2859" y="7883"/>
                    <a:pt x="3121" y="8002"/>
                    <a:pt x="3383" y="8098"/>
                  </a:cubicBezTo>
                  <a:lnTo>
                    <a:pt x="3383" y="8574"/>
                  </a:lnTo>
                  <a:cubicBezTo>
                    <a:pt x="3383" y="8788"/>
                    <a:pt x="3573" y="8931"/>
                    <a:pt x="3740" y="8931"/>
                  </a:cubicBezTo>
                  <a:lnTo>
                    <a:pt x="4811" y="8931"/>
                  </a:lnTo>
                  <a:lnTo>
                    <a:pt x="4811" y="6859"/>
                  </a:lnTo>
                  <a:cubicBezTo>
                    <a:pt x="4692" y="6883"/>
                    <a:pt x="4573" y="6883"/>
                    <a:pt x="4454" y="6883"/>
                  </a:cubicBezTo>
                  <a:cubicBezTo>
                    <a:pt x="3121" y="6883"/>
                    <a:pt x="2025" y="5812"/>
                    <a:pt x="2025" y="4478"/>
                  </a:cubicBezTo>
                  <a:cubicBezTo>
                    <a:pt x="2025" y="3121"/>
                    <a:pt x="3121" y="2049"/>
                    <a:pt x="4454" y="2049"/>
                  </a:cubicBezTo>
                  <a:cubicBezTo>
                    <a:pt x="4573" y="2049"/>
                    <a:pt x="4692" y="2049"/>
                    <a:pt x="4811" y="2073"/>
                  </a:cubicBezTo>
                  <a:lnTo>
                    <a:pt x="4811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1546359" y="2672644"/>
              <a:ext cx="210850" cy="301778"/>
            </a:xfrm>
            <a:custGeom>
              <a:rect b="b" l="l" r="r" t="t"/>
              <a:pathLst>
                <a:path extrusionOk="0" h="8931" w="6240">
                  <a:moveTo>
                    <a:pt x="4192" y="238"/>
                  </a:moveTo>
                  <a:lnTo>
                    <a:pt x="4192" y="2072"/>
                  </a:lnTo>
                  <a:lnTo>
                    <a:pt x="6025" y="2072"/>
                  </a:lnTo>
                  <a:lnTo>
                    <a:pt x="4192" y="238"/>
                  </a:lnTo>
                  <a:close/>
                  <a:moveTo>
                    <a:pt x="2501" y="2048"/>
                  </a:moveTo>
                  <a:cubicBezTo>
                    <a:pt x="2644" y="2048"/>
                    <a:pt x="2787" y="2167"/>
                    <a:pt x="2858" y="2310"/>
                  </a:cubicBezTo>
                  <a:cubicBezTo>
                    <a:pt x="2906" y="2548"/>
                    <a:pt x="2739" y="2763"/>
                    <a:pt x="2525" y="2763"/>
                  </a:cubicBezTo>
                  <a:lnTo>
                    <a:pt x="1072" y="2763"/>
                  </a:lnTo>
                  <a:cubicBezTo>
                    <a:pt x="905" y="2763"/>
                    <a:pt x="762" y="2643"/>
                    <a:pt x="715" y="2501"/>
                  </a:cubicBezTo>
                  <a:cubicBezTo>
                    <a:pt x="643" y="2262"/>
                    <a:pt x="786" y="2048"/>
                    <a:pt x="1024" y="2048"/>
                  </a:cubicBezTo>
                  <a:close/>
                  <a:moveTo>
                    <a:pt x="4477" y="3429"/>
                  </a:moveTo>
                  <a:cubicBezTo>
                    <a:pt x="4620" y="3429"/>
                    <a:pt x="4787" y="3525"/>
                    <a:pt x="4835" y="3691"/>
                  </a:cubicBezTo>
                  <a:cubicBezTo>
                    <a:pt x="4906" y="3929"/>
                    <a:pt x="4763" y="4120"/>
                    <a:pt x="4525" y="4120"/>
                  </a:cubicBezTo>
                  <a:lnTo>
                    <a:pt x="1072" y="4120"/>
                  </a:lnTo>
                  <a:cubicBezTo>
                    <a:pt x="905" y="4120"/>
                    <a:pt x="762" y="4025"/>
                    <a:pt x="715" y="3858"/>
                  </a:cubicBezTo>
                  <a:cubicBezTo>
                    <a:pt x="643" y="3620"/>
                    <a:pt x="834" y="3429"/>
                    <a:pt x="1024" y="3429"/>
                  </a:cubicBezTo>
                  <a:close/>
                  <a:moveTo>
                    <a:pt x="4477" y="4787"/>
                  </a:moveTo>
                  <a:cubicBezTo>
                    <a:pt x="4620" y="4787"/>
                    <a:pt x="4787" y="4906"/>
                    <a:pt x="4835" y="5049"/>
                  </a:cubicBezTo>
                  <a:cubicBezTo>
                    <a:pt x="4906" y="5287"/>
                    <a:pt x="4763" y="5501"/>
                    <a:pt x="4525" y="5501"/>
                  </a:cubicBezTo>
                  <a:lnTo>
                    <a:pt x="1072" y="5501"/>
                  </a:lnTo>
                  <a:cubicBezTo>
                    <a:pt x="905" y="5501"/>
                    <a:pt x="762" y="5382"/>
                    <a:pt x="715" y="5239"/>
                  </a:cubicBezTo>
                  <a:cubicBezTo>
                    <a:pt x="643" y="5001"/>
                    <a:pt x="834" y="4787"/>
                    <a:pt x="1024" y="4787"/>
                  </a:cubicBezTo>
                  <a:close/>
                  <a:moveTo>
                    <a:pt x="4477" y="6168"/>
                  </a:moveTo>
                  <a:cubicBezTo>
                    <a:pt x="4620" y="6168"/>
                    <a:pt x="4787" y="6287"/>
                    <a:pt x="4835" y="6430"/>
                  </a:cubicBezTo>
                  <a:cubicBezTo>
                    <a:pt x="4906" y="6668"/>
                    <a:pt x="4763" y="6882"/>
                    <a:pt x="4525" y="6882"/>
                  </a:cubicBezTo>
                  <a:lnTo>
                    <a:pt x="1072" y="6882"/>
                  </a:lnTo>
                  <a:cubicBezTo>
                    <a:pt x="905" y="6882"/>
                    <a:pt x="762" y="6763"/>
                    <a:pt x="715" y="6597"/>
                  </a:cubicBezTo>
                  <a:cubicBezTo>
                    <a:pt x="643" y="6358"/>
                    <a:pt x="834" y="6168"/>
                    <a:pt x="1024" y="6168"/>
                  </a:cubicBezTo>
                  <a:close/>
                  <a:moveTo>
                    <a:pt x="0" y="0"/>
                  </a:moveTo>
                  <a:lnTo>
                    <a:pt x="0" y="8930"/>
                  </a:lnTo>
                  <a:lnTo>
                    <a:pt x="5882" y="8930"/>
                  </a:lnTo>
                  <a:cubicBezTo>
                    <a:pt x="6049" y="8930"/>
                    <a:pt x="6240" y="8788"/>
                    <a:pt x="6240" y="8573"/>
                  </a:cubicBezTo>
                  <a:lnTo>
                    <a:pt x="6240" y="2715"/>
                  </a:lnTo>
                  <a:lnTo>
                    <a:pt x="3834" y="2715"/>
                  </a:lnTo>
                  <a:lnTo>
                    <a:pt x="3834" y="2763"/>
                  </a:lnTo>
                  <a:cubicBezTo>
                    <a:pt x="3644" y="2763"/>
                    <a:pt x="3477" y="2620"/>
                    <a:pt x="3477" y="2405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45"/>
          <p:cNvSpPr txBox="1"/>
          <p:nvPr/>
        </p:nvSpPr>
        <p:spPr>
          <a:xfrm>
            <a:off x="438263" y="2628463"/>
            <a:ext cx="1748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Generate PQ Certificates</a:t>
            </a:r>
            <a:endParaRPr b="1" sz="2000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2036137" y="2628463"/>
            <a:ext cx="16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Verify PQ Certificates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00288" y="2614788"/>
            <a:ext cx="1776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Performance Evaluation</a:t>
            </a:r>
            <a:endParaRPr b="1" i="0" sz="19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93" name="Google Shape;293;p45"/>
          <p:cNvGrpSpPr/>
          <p:nvPr/>
        </p:nvGrpSpPr>
        <p:grpSpPr>
          <a:xfrm>
            <a:off x="2722320" y="2106488"/>
            <a:ext cx="303400" cy="384859"/>
            <a:chOff x="7435077" y="2621926"/>
            <a:chExt cx="303400" cy="396762"/>
          </a:xfrm>
        </p:grpSpPr>
        <p:sp>
          <p:nvSpPr>
            <p:cNvPr id="294" name="Google Shape;294;p45"/>
            <p:cNvSpPr/>
            <p:nvPr/>
          </p:nvSpPr>
          <p:spPr>
            <a:xfrm>
              <a:off x="7668431" y="2629968"/>
              <a:ext cx="62816" cy="62816"/>
            </a:xfrm>
            <a:custGeom>
              <a:rect b="b" l="l" r="r" t="t"/>
              <a:pathLst>
                <a:path extrusionOk="0" h="1859" w="1859">
                  <a:moveTo>
                    <a:pt x="1" y="1"/>
                  </a:moveTo>
                  <a:lnTo>
                    <a:pt x="1" y="1858"/>
                  </a:lnTo>
                  <a:lnTo>
                    <a:pt x="1858" y="1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7435077" y="2621926"/>
              <a:ext cx="303400" cy="396762"/>
            </a:xfrm>
            <a:custGeom>
              <a:rect b="b" l="l" r="r" t="t"/>
              <a:pathLst>
                <a:path extrusionOk="0" h="11742" w="8979">
                  <a:moveTo>
                    <a:pt x="4513" y="2823"/>
                  </a:moveTo>
                  <a:cubicBezTo>
                    <a:pt x="4573" y="2823"/>
                    <a:pt x="4633" y="2835"/>
                    <a:pt x="4692" y="2858"/>
                  </a:cubicBezTo>
                  <a:lnTo>
                    <a:pt x="6169" y="3692"/>
                  </a:lnTo>
                  <a:cubicBezTo>
                    <a:pt x="6169" y="3692"/>
                    <a:pt x="6359" y="3787"/>
                    <a:pt x="6359" y="4002"/>
                  </a:cubicBezTo>
                  <a:lnTo>
                    <a:pt x="6359" y="5716"/>
                  </a:lnTo>
                  <a:cubicBezTo>
                    <a:pt x="6359" y="5835"/>
                    <a:pt x="6288" y="5954"/>
                    <a:pt x="6169" y="6026"/>
                  </a:cubicBezTo>
                  <a:lnTo>
                    <a:pt x="4692" y="6883"/>
                  </a:lnTo>
                  <a:cubicBezTo>
                    <a:pt x="4633" y="6919"/>
                    <a:pt x="4573" y="6937"/>
                    <a:pt x="4513" y="6937"/>
                  </a:cubicBezTo>
                  <a:cubicBezTo>
                    <a:pt x="4454" y="6937"/>
                    <a:pt x="4394" y="6919"/>
                    <a:pt x="4335" y="6883"/>
                  </a:cubicBezTo>
                  <a:lnTo>
                    <a:pt x="2835" y="6026"/>
                  </a:lnTo>
                  <a:cubicBezTo>
                    <a:pt x="2715" y="5954"/>
                    <a:pt x="2668" y="5835"/>
                    <a:pt x="2668" y="5716"/>
                  </a:cubicBezTo>
                  <a:lnTo>
                    <a:pt x="2668" y="4025"/>
                  </a:lnTo>
                  <a:cubicBezTo>
                    <a:pt x="2692" y="3906"/>
                    <a:pt x="2739" y="3787"/>
                    <a:pt x="2835" y="3740"/>
                  </a:cubicBezTo>
                  <a:lnTo>
                    <a:pt x="4335" y="2858"/>
                  </a:lnTo>
                  <a:cubicBezTo>
                    <a:pt x="4394" y="2835"/>
                    <a:pt x="4454" y="2823"/>
                    <a:pt x="4513" y="2823"/>
                  </a:cubicBezTo>
                  <a:close/>
                  <a:moveTo>
                    <a:pt x="6526" y="7598"/>
                  </a:moveTo>
                  <a:cubicBezTo>
                    <a:pt x="6669" y="7598"/>
                    <a:pt x="6835" y="7717"/>
                    <a:pt x="6883" y="7859"/>
                  </a:cubicBezTo>
                  <a:cubicBezTo>
                    <a:pt x="6954" y="8098"/>
                    <a:pt x="6788" y="8312"/>
                    <a:pt x="6550" y="8312"/>
                  </a:cubicBezTo>
                  <a:lnTo>
                    <a:pt x="2454" y="8312"/>
                  </a:lnTo>
                  <a:cubicBezTo>
                    <a:pt x="2311" y="8312"/>
                    <a:pt x="2144" y="8193"/>
                    <a:pt x="2096" y="8050"/>
                  </a:cubicBezTo>
                  <a:cubicBezTo>
                    <a:pt x="2025" y="7812"/>
                    <a:pt x="2215" y="7598"/>
                    <a:pt x="2430" y="7598"/>
                  </a:cubicBezTo>
                  <a:close/>
                  <a:moveTo>
                    <a:pt x="6526" y="8979"/>
                  </a:moveTo>
                  <a:cubicBezTo>
                    <a:pt x="6669" y="8979"/>
                    <a:pt x="6835" y="9098"/>
                    <a:pt x="6883" y="9241"/>
                  </a:cubicBezTo>
                  <a:cubicBezTo>
                    <a:pt x="6954" y="9479"/>
                    <a:pt x="6788" y="9693"/>
                    <a:pt x="6550" y="9693"/>
                  </a:cubicBezTo>
                  <a:lnTo>
                    <a:pt x="2454" y="9693"/>
                  </a:lnTo>
                  <a:cubicBezTo>
                    <a:pt x="2311" y="9693"/>
                    <a:pt x="2144" y="9574"/>
                    <a:pt x="2096" y="9407"/>
                  </a:cubicBezTo>
                  <a:cubicBezTo>
                    <a:pt x="2025" y="9169"/>
                    <a:pt x="2215" y="8979"/>
                    <a:pt x="2430" y="8979"/>
                  </a:cubicBezTo>
                  <a:close/>
                  <a:moveTo>
                    <a:pt x="358" y="1"/>
                  </a:moveTo>
                  <a:cubicBezTo>
                    <a:pt x="191" y="1"/>
                    <a:pt x="1" y="167"/>
                    <a:pt x="1" y="358"/>
                  </a:cubicBezTo>
                  <a:lnTo>
                    <a:pt x="1" y="11384"/>
                  </a:lnTo>
                  <a:cubicBezTo>
                    <a:pt x="1" y="11551"/>
                    <a:pt x="144" y="11741"/>
                    <a:pt x="358" y="11741"/>
                  </a:cubicBezTo>
                  <a:lnTo>
                    <a:pt x="8621" y="11741"/>
                  </a:lnTo>
                  <a:cubicBezTo>
                    <a:pt x="8788" y="11741"/>
                    <a:pt x="8979" y="11598"/>
                    <a:pt x="8979" y="11384"/>
                  </a:cubicBezTo>
                  <a:lnTo>
                    <a:pt x="8979" y="2739"/>
                  </a:lnTo>
                  <a:lnTo>
                    <a:pt x="6597" y="2739"/>
                  </a:lnTo>
                  <a:lnTo>
                    <a:pt x="6597" y="2787"/>
                  </a:lnTo>
                  <a:cubicBezTo>
                    <a:pt x="6407" y="2787"/>
                    <a:pt x="6240" y="2620"/>
                    <a:pt x="6240" y="2430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7599229" y="2778036"/>
              <a:ext cx="27404" cy="46698"/>
            </a:xfrm>
            <a:custGeom>
              <a:rect b="b" l="l" r="r" t="t"/>
              <a:pathLst>
                <a:path extrusionOk="0" h="1382" w="811">
                  <a:moveTo>
                    <a:pt x="810" y="1"/>
                  </a:moveTo>
                  <a:lnTo>
                    <a:pt x="1" y="477"/>
                  </a:lnTo>
                  <a:lnTo>
                    <a:pt x="1" y="1382"/>
                  </a:lnTo>
                  <a:lnTo>
                    <a:pt x="810" y="90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7559796" y="2741846"/>
              <a:ext cx="54774" cy="31391"/>
            </a:xfrm>
            <a:custGeom>
              <a:rect b="b" l="l" r="r" t="t"/>
              <a:pathLst>
                <a:path extrusionOk="0" h="929" w="1621">
                  <a:moveTo>
                    <a:pt x="811" y="0"/>
                  </a:moveTo>
                  <a:lnTo>
                    <a:pt x="1" y="476"/>
                  </a:lnTo>
                  <a:lnTo>
                    <a:pt x="811" y="929"/>
                  </a:lnTo>
                  <a:lnTo>
                    <a:pt x="1620" y="453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7549355" y="2778036"/>
              <a:ext cx="26593" cy="47509"/>
            </a:xfrm>
            <a:custGeom>
              <a:rect b="b" l="l" r="r" t="t"/>
              <a:pathLst>
                <a:path extrusionOk="0" h="1406" w="787">
                  <a:moveTo>
                    <a:pt x="0" y="1"/>
                  </a:moveTo>
                  <a:lnTo>
                    <a:pt x="0" y="929"/>
                  </a:lnTo>
                  <a:lnTo>
                    <a:pt x="786" y="1406"/>
                  </a:lnTo>
                  <a:lnTo>
                    <a:pt x="786" y="4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/>
        </p:nvSpPr>
        <p:spPr>
          <a:xfrm>
            <a:off x="3641938" y="2628463"/>
            <a:ext cx="16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Generate PQ Keys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5263287" y="2628463"/>
            <a:ext cx="1467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Encrypt &amp; Decrypt</a:t>
            </a: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 Messages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301" name="Google Shape;301;p45"/>
          <p:cNvGrpSpPr/>
          <p:nvPr/>
        </p:nvGrpSpPr>
        <p:grpSpPr>
          <a:xfrm>
            <a:off x="7325964" y="2087932"/>
            <a:ext cx="465117" cy="463188"/>
            <a:chOff x="2302788" y="1505981"/>
            <a:chExt cx="336188" cy="335425"/>
          </a:xfrm>
        </p:grpSpPr>
        <p:sp>
          <p:nvSpPr>
            <p:cNvPr id="302" name="Google Shape;302;p45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88" y="1577349"/>
            <a:ext cx="7210224" cy="26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720000" y="124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Structural Design - qs509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2772750" y="4605575"/>
            <a:ext cx="3598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qs509 Library Structural Diagram</a:t>
            </a:r>
            <a:endParaRPr sz="2008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925" y="805113"/>
            <a:ext cx="4748150" cy="36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720000" y="5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 - Client</a:t>
            </a:r>
            <a:endParaRPr/>
          </a:p>
        </p:txBody>
      </p:sp>
      <p:grpSp>
        <p:nvGrpSpPr>
          <p:cNvPr id="337" name="Google Shape;337;p48"/>
          <p:cNvGrpSpPr/>
          <p:nvPr/>
        </p:nvGrpSpPr>
        <p:grpSpPr>
          <a:xfrm>
            <a:off x="2156587" y="629100"/>
            <a:ext cx="4955101" cy="4628700"/>
            <a:chOff x="1416510" y="1148575"/>
            <a:chExt cx="3166806" cy="3156290"/>
          </a:xfrm>
        </p:grpSpPr>
        <p:sp>
          <p:nvSpPr>
            <p:cNvPr id="338" name="Google Shape;338;p48"/>
            <p:cNvSpPr txBox="1"/>
            <p:nvPr/>
          </p:nvSpPr>
          <p:spPr>
            <a:xfrm>
              <a:off x="1541312" y="3922066"/>
              <a:ext cx="29172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Client Structural Diagram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" name="Google Shape;33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6510" y="1148575"/>
              <a:ext cx="3166806" cy="27291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9"/>
          <p:cNvGrpSpPr/>
          <p:nvPr/>
        </p:nvGrpSpPr>
        <p:grpSpPr>
          <a:xfrm>
            <a:off x="2171824" y="853439"/>
            <a:ext cx="5044500" cy="4221604"/>
            <a:chOff x="4817880" y="1478127"/>
            <a:chExt cx="2917245" cy="2748798"/>
          </a:xfrm>
        </p:grpSpPr>
        <p:sp>
          <p:nvSpPr>
            <p:cNvPr id="345" name="Google Shape;345;p49"/>
            <p:cNvSpPr txBox="1"/>
            <p:nvPr/>
          </p:nvSpPr>
          <p:spPr>
            <a:xfrm>
              <a:off x="4817900" y="3859125"/>
              <a:ext cx="291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Structural Diagram</a:t>
              </a:r>
              <a:endParaRPr sz="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6" name="Google Shape;34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17880" y="1478127"/>
              <a:ext cx="2917245" cy="2187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9"/>
          <p:cNvSpPr txBox="1"/>
          <p:nvPr>
            <p:ph idx="4294967295" type="title"/>
          </p:nvPr>
        </p:nvSpPr>
        <p:spPr>
          <a:xfrm>
            <a:off x="1864950" y="41150"/>
            <a:ext cx="54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 - Server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648700" y="1778250"/>
            <a:ext cx="3784800" cy="1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Design (Sequence Diagram)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50" y="50062"/>
            <a:ext cx="4440049" cy="5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1486425" y="757775"/>
            <a:ext cx="61830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Implementation</a:t>
            </a:r>
            <a:endParaRPr sz="5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478700" y="325925"/>
            <a:ext cx="3422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Tech Stack</a:t>
            </a:r>
            <a:endParaRPr sz="46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64" name="Google Shape;3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426" y="2261975"/>
            <a:ext cx="1852494" cy="20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3" y="2382074"/>
            <a:ext cx="3280369" cy="20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947" y="2261977"/>
            <a:ext cx="1886041" cy="23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718850" y="1910400"/>
            <a:ext cx="36939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Team Intro</a:t>
            </a:r>
            <a:endParaRPr sz="5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idx="1" type="subTitle"/>
          </p:nvPr>
        </p:nvSpPr>
        <p:spPr>
          <a:xfrm>
            <a:off x="373700" y="1638303"/>
            <a:ext cx="3733500" cy="18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created and exported a Go library that provides post-quantum certificate functionality</a:t>
            </a:r>
            <a:endParaRPr/>
          </a:p>
        </p:txBody>
      </p:sp>
      <p:sp>
        <p:nvSpPr>
          <p:cNvPr id="372" name="Google Shape;372;p53"/>
          <p:cNvSpPr txBox="1"/>
          <p:nvPr>
            <p:ph idx="4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qs509 Library</a:t>
            </a:r>
            <a:endParaRPr/>
          </a:p>
        </p:txBody>
      </p:sp>
      <p:pic>
        <p:nvPicPr>
          <p:cNvPr id="373" name="Google Shape;373;p53"/>
          <p:cNvPicPr preferRelativeResize="0"/>
          <p:nvPr/>
        </p:nvPicPr>
        <p:blipFill rotWithShape="1">
          <a:blip r:embed="rId3">
            <a:alphaModFix/>
          </a:blip>
          <a:srcRect b="12180" l="0" r="0" t="0"/>
          <a:stretch/>
        </p:blipFill>
        <p:spPr>
          <a:xfrm>
            <a:off x="4242300" y="1508525"/>
            <a:ext cx="4688799" cy="24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4678700" y="3937600"/>
            <a:ext cx="3924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Example application using our library</a:t>
            </a:r>
            <a:endParaRPr sz="1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/>
        </p:nvSpPr>
        <p:spPr>
          <a:xfrm>
            <a:off x="4133425" y="728325"/>
            <a:ext cx="41433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demonstrate our library, we have imported it into a custom client/server network application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Clients Dial the Server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authenticate each other (certificates)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agree on a secret key for encryption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use the key to encrypt and decrypt messages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81145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Client / Server Application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728325"/>
            <a:ext cx="3613667" cy="41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/>
        </p:nvSpPr>
        <p:spPr>
          <a:xfrm>
            <a:off x="3703200" y="358175"/>
            <a:ext cx="544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Mininet Simulations</a:t>
            </a:r>
            <a:endParaRPr sz="36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950" y="1192450"/>
            <a:ext cx="4923300" cy="32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152400" y="1244450"/>
            <a:ext cx="35508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With Mininet (a network simulator), we have created configurations that simulate many real-world network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configurations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. 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NY to LA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NY to Tokyo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Low, Avg, High Bandwidth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Low, Avg, High Packet Loss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 Earth Orbit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Satellite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Geosynchronous Satellite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4183375" y="4572000"/>
            <a:ext cx="4587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Different topologies we have implemented with mininet</a:t>
            </a:r>
            <a:endParaRPr sz="9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1486425" y="757775"/>
            <a:ext cx="55107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 title="Minine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Evaluation</a:t>
            </a:r>
            <a:endParaRPr sz="5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Goals</a:t>
            </a: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533425" y="1158250"/>
            <a:ext cx="7650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Create a system that can be easily interacted with and has favorable feedback from at least 95% of users by the end of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Create an architecture that allows clients to communicate with a server via 100% quantum encrypted and authenticated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communication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by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Capture meaningful performance metrics during every portion of cryptography, tunneling, and authentication to give us a benchmark on how our system compares to classical implementations by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720000" y="5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236200" y="754350"/>
            <a:ext cx="85572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Every single function in our code needs to be tested for Sunny day and Rainy Day cases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3" y="1405187"/>
            <a:ext cx="8831574" cy="11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25" y="3284289"/>
            <a:ext cx="8831550" cy="110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0"/>
          <p:cNvSpPr txBox="1"/>
          <p:nvPr/>
        </p:nvSpPr>
        <p:spPr>
          <a:xfrm>
            <a:off x="3482400" y="4457700"/>
            <a:ext cx="2179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Rainy Day Test Case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3482400" y="2508200"/>
            <a:ext cx="2179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Sunny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Day Test Case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idx="4294967295" type="title"/>
          </p:nvPr>
        </p:nvSpPr>
        <p:spPr>
          <a:xfrm>
            <a:off x="1200050" y="7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Testing</a:t>
            </a:r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0" y="597725"/>
            <a:ext cx="4177650" cy="4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70" y="651951"/>
            <a:ext cx="4012604" cy="429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/>
        </p:nvSpPr>
        <p:spPr>
          <a:xfrm>
            <a:off x="1163075" y="4876800"/>
            <a:ext cx="2903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Sunny Day Integration Test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5587925" y="4876800"/>
            <a:ext cx="2903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Rainy</a:t>
            </a: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Day Integration Test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idx="4" type="title"/>
          </p:nvPr>
        </p:nvSpPr>
        <p:spPr>
          <a:xfrm>
            <a:off x="720000" y="14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Acceptance Testing</a:t>
            </a:r>
            <a:endParaRPr/>
          </a:p>
        </p:txBody>
      </p:sp>
      <p:sp>
        <p:nvSpPr>
          <p:cNvPr id="435" name="Google Shape;435;p62"/>
          <p:cNvSpPr txBox="1"/>
          <p:nvPr/>
        </p:nvSpPr>
        <p:spPr>
          <a:xfrm>
            <a:off x="342900" y="880050"/>
            <a:ext cx="44043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To fully test our program, we put it in the hands of our sponsor to collect feedback.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sponsors were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given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a Docker container with everything set up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They were given a questionnaire to fill out as they ran through various test cases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descr="Forms response chart. Question title: Rate the UI/UX experience of using our programs. Keep in mind provided documentation, how intuitive the commands are, etc.. Number of responses: 4 responses." id="436" name="Google Shape;436;p62" title="Rate the UI/UX experience of using our programs. Keep in mind provided documentation, how intuitive the commands are, etc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50" y="2857501"/>
            <a:ext cx="449732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Do we meet the overall minimum agreed upon requirements of the project? (Our library functionality, our tunnel application, the mininet topologies, the provided timing and wireshark data). Number of responses: 4 responses." id="437" name="Google Shape;437;p62" title="Do we meet the overall minimum agreed upon requirements of the project? (Our library functionality, our tunnel application, the mininet topologies, the provided timing and wireshark data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250" y="872950"/>
            <a:ext cx="4321377" cy="19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/>
        </p:nvSpPr>
        <p:spPr>
          <a:xfrm>
            <a:off x="726500" y="1837500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Aidan Heffron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Quality Assurance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3360025" y="1837500"/>
            <a:ext cx="2589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Josef Munduchirakal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Schedule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2145225" y="4113925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Blake Lun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Stakeholder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6752550" y="1837500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Shifan Hirani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Scope Coordinator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5624975" y="4113925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Grant Shields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Risk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00" y="234025"/>
            <a:ext cx="1774920" cy="154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550" y="250225"/>
            <a:ext cx="1561101" cy="1561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36"/>
          <p:cNvPicPr preferRelativeResize="0"/>
          <p:nvPr/>
        </p:nvPicPr>
        <p:blipFill rotWithShape="1">
          <a:blip r:embed="rId5">
            <a:alphaModFix/>
          </a:blip>
          <a:srcRect b="0" l="18691" r="22045" t="11777"/>
          <a:stretch/>
        </p:blipFill>
        <p:spPr>
          <a:xfrm>
            <a:off x="5759575" y="2652600"/>
            <a:ext cx="1561098" cy="1548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6">
            <a:alphaModFix/>
          </a:blip>
          <a:srcRect b="0" l="0" r="0" t="7893"/>
          <a:stretch/>
        </p:blipFill>
        <p:spPr>
          <a:xfrm>
            <a:off x="2279825" y="2644276"/>
            <a:ext cx="1561099" cy="1565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7">
            <a:alphaModFix/>
          </a:blip>
          <a:srcRect b="0" l="9238" r="10284" t="0"/>
          <a:stretch/>
        </p:blipFill>
        <p:spPr>
          <a:xfrm>
            <a:off x="6752550" y="322426"/>
            <a:ext cx="1625627" cy="1515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720000" y="65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</a:t>
            </a:r>
            <a:endParaRPr/>
          </a:p>
        </p:txBody>
      </p:sp>
      <p:sp>
        <p:nvSpPr>
          <p:cNvPr id="443" name="Google Shape;443;p63"/>
          <p:cNvSpPr txBox="1"/>
          <p:nvPr/>
        </p:nvSpPr>
        <p:spPr>
          <a:xfrm>
            <a:off x="821100" y="493500"/>
            <a:ext cx="750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 project must adhere to ethical standards, especially in the development and deployment of advanced cryptographic solutions</a:t>
            </a:r>
            <a:endParaRPr sz="16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4" name="Google Shape;444;p63"/>
          <p:cNvSpPr txBox="1"/>
          <p:nvPr/>
        </p:nvSpPr>
        <p:spPr>
          <a:xfrm>
            <a:off x="748938" y="31109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Social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63"/>
          <p:cNvSpPr txBox="1"/>
          <p:nvPr/>
        </p:nvSpPr>
        <p:spPr>
          <a:xfrm>
            <a:off x="4872750" y="31109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Political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748938" y="3504575"/>
            <a:ext cx="3522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Keeping our system fair, global, and secure. We want to develop trust.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4872750" y="3469250"/>
            <a:ext cx="3522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Ensure technology is not empowering for some groups at the expense of others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923013" y="169802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Environmental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923013" y="2091625"/>
            <a:ext cx="3522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Increased data size can lead to increased energy consumption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800588" y="169802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Health/Safety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1" name="Google Shape;451;p63"/>
          <p:cNvSpPr txBox="1"/>
          <p:nvPr/>
        </p:nvSpPr>
        <p:spPr>
          <a:xfrm>
            <a:off x="4800600" y="2091625"/>
            <a:ext cx="352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Private data needs to be kept private. Cryptography should be a safe from any attacker.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idx="4" type="title"/>
          </p:nvPr>
        </p:nvSpPr>
        <p:spPr>
          <a:xfrm>
            <a:off x="720000" y="14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Manufacturability and Sustainability Concerns</a:t>
            </a:r>
            <a:endParaRPr/>
          </a:p>
        </p:txBody>
      </p:sp>
      <p:sp>
        <p:nvSpPr>
          <p:cNvPr id="457" name="Google Shape;457;p64"/>
          <p:cNvSpPr txBox="1"/>
          <p:nvPr>
            <p:ph type="title"/>
          </p:nvPr>
        </p:nvSpPr>
        <p:spPr>
          <a:xfrm>
            <a:off x="720000" y="1584900"/>
            <a:ext cx="3522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Manufacturability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64"/>
          <p:cNvSpPr txBox="1"/>
          <p:nvPr>
            <p:ph idx="2" type="title"/>
          </p:nvPr>
        </p:nvSpPr>
        <p:spPr>
          <a:xfrm>
            <a:off x="4901688" y="1584900"/>
            <a:ext cx="3522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Sustainability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64"/>
          <p:cNvSpPr txBox="1"/>
          <p:nvPr>
            <p:ph idx="1" type="subTitle"/>
          </p:nvPr>
        </p:nvSpPr>
        <p:spPr>
          <a:xfrm>
            <a:off x="720000" y="1978500"/>
            <a:ext cx="3522300" cy="19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ek Kannada"/>
              <a:buChar char="●"/>
            </a:pPr>
            <a:r>
              <a:rPr lang="en" sz="1600"/>
              <a:t>S</a:t>
            </a:r>
            <a:r>
              <a:rPr lang="en" sz="1600"/>
              <a:t>olutions developed are easily replicable and adaptable, enhancing manufacturability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nek Kannada"/>
              <a:buChar char="●"/>
            </a:pPr>
            <a:r>
              <a:rPr lang="en" sz="1600"/>
              <a:t>Use of widely available technologies can facilitate the deployment and scaling of solution</a:t>
            </a:r>
            <a:endParaRPr sz="1600"/>
          </a:p>
        </p:txBody>
      </p:sp>
      <p:sp>
        <p:nvSpPr>
          <p:cNvPr id="460" name="Google Shape;460;p64"/>
          <p:cNvSpPr txBox="1"/>
          <p:nvPr>
            <p:ph idx="3" type="subTitle"/>
          </p:nvPr>
        </p:nvSpPr>
        <p:spPr>
          <a:xfrm>
            <a:off x="4901700" y="1978500"/>
            <a:ext cx="35223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</a:pPr>
            <a:r>
              <a:rPr lang="en" sz="1400"/>
              <a:t>Long-lasting and </a:t>
            </a:r>
            <a:r>
              <a:rPr lang="en" sz="1400"/>
              <a:t>effective against future threats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nek Kannada"/>
              <a:buChar char="●"/>
            </a:pPr>
            <a:r>
              <a:rPr lang="en" sz="1400"/>
              <a:t>Use of PQC aims to future-proof cybersecurity measures against emerging quantum computing threats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1" type="subTitle"/>
          </p:nvPr>
        </p:nvSpPr>
        <p:spPr>
          <a:xfrm>
            <a:off x="3441675" y="2022100"/>
            <a:ext cx="52641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project does not require a budget. All software is open-source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the project scope and the potential for commercial application, a company could expect to spend upwards of $105,000 to $130,000 for a fully implemented system.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Based off considerations like: licensing, manpower for development and implementation, and extensive testing.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6" name="Google Shape;466;p65"/>
          <p:cNvSpPr txBox="1"/>
          <p:nvPr>
            <p:ph type="title"/>
          </p:nvPr>
        </p:nvSpPr>
        <p:spPr>
          <a:xfrm>
            <a:off x="4216275" y="369825"/>
            <a:ext cx="4489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Budget</a:t>
            </a:r>
            <a:endParaRPr/>
          </a:p>
        </p:txBody>
      </p:sp>
      <p:pic>
        <p:nvPicPr>
          <p:cNvPr descr="Logo Usage Guidelines – Open Source Initiative"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00" y="369825"/>
            <a:ext cx="1547025" cy="18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Our Results</a:t>
            </a:r>
            <a:endParaRPr sz="5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idx="4" type="title"/>
          </p:nvPr>
        </p:nvSpPr>
        <p:spPr>
          <a:xfrm>
            <a:off x="720000" y="31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Sizing</a:t>
            </a:r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325" y="1142825"/>
            <a:ext cx="6239350" cy="34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>
            <a:off x="6964700" y="3810000"/>
            <a:ext cx="670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Kannada"/>
              <a:ea typeface="Anek Kannada"/>
              <a:cs typeface="Anek Kannada"/>
              <a:sym typeface="Anek Kannada"/>
            </a:endParaRPr>
          </a:p>
        </p:txBody>
      </p:sp>
      <p:cxnSp>
        <p:nvCxnSpPr>
          <p:cNvPr id="480" name="Google Shape;480;p67"/>
          <p:cNvCxnSpPr>
            <a:endCxn id="479" idx="7"/>
          </p:cNvCxnSpPr>
          <p:nvPr/>
        </p:nvCxnSpPr>
        <p:spPr>
          <a:xfrm flipH="1">
            <a:off x="7537008" y="3307070"/>
            <a:ext cx="319200" cy="58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67"/>
          <p:cNvSpPr txBox="1"/>
          <p:nvPr/>
        </p:nvSpPr>
        <p:spPr>
          <a:xfrm>
            <a:off x="7856225" y="2743200"/>
            <a:ext cx="10899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Purely classical components are much smaller than post-quantum</a:t>
            </a:r>
            <a:endParaRPr sz="1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9" y="864738"/>
            <a:ext cx="4386920" cy="2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4746"/>
            <a:ext cx="4402800" cy="256937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720000" y="15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How does Data Size Effect Certificates?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89" name="Google Shape;489;p68"/>
          <p:cNvSpPr txBox="1"/>
          <p:nvPr/>
        </p:nvSpPr>
        <p:spPr>
          <a:xfrm>
            <a:off x="358150" y="3573775"/>
            <a:ext cx="610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Despite being smaller, RSA certificates tend to take longer to produce than Dilithium certificates.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However, RSA certificates still tend to be sent between hosts much faster.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/>
        </p:nvSpPr>
        <p:spPr>
          <a:xfrm>
            <a:off x="0" y="76225"/>
            <a:ext cx="68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Is Post-Quantum Cryptography Viable?</a:t>
            </a:r>
            <a:endParaRPr sz="26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95" name="Google Shape;495;p69"/>
          <p:cNvSpPr txBox="1"/>
          <p:nvPr/>
        </p:nvSpPr>
        <p:spPr>
          <a:xfrm>
            <a:off x="221000" y="586750"/>
            <a:ext cx="7803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For most networks, yes. 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 effects of having larger cryptographic components is mainly only felt in networks with large amounts of loss or very limited bandwidth. In a typical connection, the increased size is not noticeable enough.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238375"/>
            <a:ext cx="4572001" cy="25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64" y="2308775"/>
            <a:ext cx="3987510" cy="2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9"/>
          <p:cNvSpPr txBox="1"/>
          <p:nvPr/>
        </p:nvSpPr>
        <p:spPr>
          <a:xfrm>
            <a:off x="594350" y="4766825"/>
            <a:ext cx="3009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Results from NY to TO Network</a:t>
            </a:r>
            <a:endParaRPr sz="1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99" name="Google Shape;499;p69"/>
          <p:cNvSpPr txBox="1"/>
          <p:nvPr/>
        </p:nvSpPr>
        <p:spPr>
          <a:xfrm>
            <a:off x="5242525" y="4766825"/>
            <a:ext cx="3009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Results from High Packet Loss Network</a:t>
            </a:r>
            <a:endParaRPr sz="1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500" name="Google Shape;500;p69"/>
          <p:cNvSpPr/>
          <p:nvPr/>
        </p:nvSpPr>
        <p:spPr>
          <a:xfrm>
            <a:off x="7117100" y="2430775"/>
            <a:ext cx="906900" cy="91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Kannada"/>
              <a:ea typeface="Anek Kannada"/>
              <a:cs typeface="Anek Kannada"/>
              <a:sym typeface="Anek Kannada"/>
            </a:endParaRPr>
          </a:p>
        </p:txBody>
      </p:sp>
      <p:cxnSp>
        <p:nvCxnSpPr>
          <p:cNvPr id="501" name="Google Shape;501;p69"/>
          <p:cNvCxnSpPr/>
          <p:nvPr/>
        </p:nvCxnSpPr>
        <p:spPr>
          <a:xfrm flipH="1">
            <a:off x="7779888" y="1280386"/>
            <a:ext cx="564000" cy="115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69"/>
          <p:cNvSpPr txBox="1"/>
          <p:nvPr/>
        </p:nvSpPr>
        <p:spPr>
          <a:xfrm>
            <a:off x="8024000" y="306025"/>
            <a:ext cx="10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nek Kannada"/>
                <a:ea typeface="Anek Kannada"/>
                <a:cs typeface="Anek Kannada"/>
                <a:sym typeface="Anek Kannada"/>
              </a:rPr>
              <a:t>Classical cryptography starts to perform much better</a:t>
            </a:r>
            <a:endParaRPr sz="1100">
              <a:solidFill>
                <a:schemeClr val="lt1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Wrap-Up</a:t>
            </a:r>
            <a:endParaRPr sz="5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/>
          <p:nvPr>
            <p:ph idx="4294967295" type="title"/>
          </p:nvPr>
        </p:nvSpPr>
        <p:spPr>
          <a:xfrm>
            <a:off x="287600" y="207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13" name="Google Shape;513;p71"/>
          <p:cNvSpPr txBox="1"/>
          <p:nvPr/>
        </p:nvSpPr>
        <p:spPr>
          <a:xfrm>
            <a:off x="287600" y="889350"/>
            <a:ext cx="76011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Methodology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By splitting into internal teams, our group was able to specialize in different areas and complete tasks faster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Project Management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Everyone was given a specific role which allowed us to ensure we were meeting deadlines and producing quality work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Ethics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is a very controversial ethics topic. Given the possible misuse of our system, should we build a backdoor?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472450" y="2197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519" name="Google Shape;519;p72"/>
          <p:cNvSpPr txBox="1"/>
          <p:nvPr/>
        </p:nvSpPr>
        <p:spPr>
          <a:xfrm>
            <a:off x="472450" y="792475"/>
            <a:ext cx="6154200" cy="4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To continue this project, </a:t>
            </a: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developers could look into: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Adding qs509 wrappers for other languages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Providing more network topology simulations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Implementing qs509 in existing network architectures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300"/>
              <a:buFont typeface="Anek Kannada"/>
              <a:buChar char="○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OpenZiti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720000" y="123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1951558" y="1283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Intro + Motivation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1951608" y="25874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Requirements &amp; Design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1951560" y="19833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What is this Project?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1951610" y="32870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What was our scope &amp; how did we design our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5616258" y="772838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Implementation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5616058" y="21219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Evaluation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616289" y="1472438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How did we implement the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5616065" y="28215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How did we evaluate our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1023260" y="14720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01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4687960" y="963583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03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1023435" y="27757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02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4687885" y="23126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04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4687885" y="363814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05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5616071" y="3532825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Wrap-up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/>
          <p:nvPr/>
        </p:nvSpPr>
        <p:spPr>
          <a:xfrm>
            <a:off x="720000" y="185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Parting Thoughts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25" name="Google Shape;525;p73"/>
          <p:cNvSpPr txBox="1"/>
          <p:nvPr/>
        </p:nvSpPr>
        <p:spPr>
          <a:xfrm>
            <a:off x="3255375" y="938425"/>
            <a:ext cx="56748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Our library enables post-quantum cryptography for any Go application</a:t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Our performance data can be used by network admins to understand the effect of post-quantum cryptography on their systems</a:t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/>
        </p:nvSpPr>
        <p:spPr>
          <a:xfrm>
            <a:off x="1575450" y="2182375"/>
            <a:ext cx="59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Thanks and Gig ‘em!</a:t>
            </a:r>
            <a:endParaRPr sz="41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31" name="Google Shape;531;p74"/>
          <p:cNvSpPr txBox="1"/>
          <p:nvPr/>
        </p:nvSpPr>
        <p:spPr>
          <a:xfrm>
            <a:off x="3084150" y="2910825"/>
            <a:ext cx="2975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Any Questions?</a:t>
            </a:r>
            <a:endParaRPr sz="3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1486425" y="757775"/>
            <a:ext cx="5284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Introduction &amp; 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Motivation</a:t>
            </a:r>
            <a:endParaRPr sz="5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idx="4294967295" type="title"/>
          </p:nvPr>
        </p:nvSpPr>
        <p:spPr>
          <a:xfrm>
            <a:off x="329375" y="130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Cryptography</a:t>
            </a:r>
            <a:r>
              <a:rPr lang="en"/>
              <a:t>?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242550" y="860850"/>
            <a:ext cx="44886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is the practice of creating and using secure communication between two or more entities.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ensures: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Confidentiality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Protect data from unauthorized access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Integrity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Keep data unchanged during transmission or storage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Authenticity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Verifies the identity of the sender or </a:t>
            </a: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recipient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50" y="2672750"/>
            <a:ext cx="4225248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720000" y="224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43300" y="593175"/>
            <a:ext cx="78129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●"/>
            </a:pPr>
            <a:r>
              <a:rPr b="1"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Classical Cryptography</a:t>
            </a: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: modern day cryptography that uses less secure algorithms to encrypt, decrypt, and authenticate data.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○"/>
            </a:pP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RSA, Elliptic Curve (EC), etc.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●"/>
            </a:pPr>
            <a:r>
              <a:rPr b="1"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Post-Quantum Cryptography</a:t>
            </a: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: Cryptography that implements algorithms designed to withstand attacks from quantum computers. Components are usually larger and more complex.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○"/>
            </a:pP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Dilithium, Kyber, etc.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22150" y="586325"/>
            <a:ext cx="890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Issue?</a:t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322150" y="1234900"/>
            <a:ext cx="50349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With the rise of </a:t>
            </a:r>
            <a:r>
              <a:rPr b="1"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quantum computers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current encryption algorithms are more susceptible to being broken and exploited. 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Sensitive data everywhere is at risk of being stolen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People don’t trust post-quantum cryptography on their networks yet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75" y="1234900"/>
            <a:ext cx="3546450" cy="26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5560150" y="3823200"/>
            <a:ext cx="3204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IBM’s 53-qubit quantum computer</a:t>
            </a:r>
            <a:endParaRPr sz="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idx="8" type="title"/>
          </p:nvPr>
        </p:nvSpPr>
        <p:spPr>
          <a:xfrm>
            <a:off x="720000" y="492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Novel? YES!</a:t>
            </a:r>
            <a:endParaRPr/>
          </a:p>
        </p:txBody>
      </p:sp>
      <p:sp>
        <p:nvSpPr>
          <p:cNvPr id="244" name="Google Shape;244;p42"/>
          <p:cNvSpPr txBox="1"/>
          <p:nvPr/>
        </p:nvSpPr>
        <p:spPr>
          <a:xfrm>
            <a:off x="369000" y="1215350"/>
            <a:ext cx="84060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solution provides Go SDK functionality for creating and 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handling PQ X509 certificates, something that doesn’t exist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performance testing suite captures metrics for all parts of cryptography and can be used by consumers to verify results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network simulation testing provides invaluable data for network admins looking to transition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into Post-Quantum cryptography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cedural Law Service Consulting by Slidesgo">
  <a:themeElements>
    <a:clrScheme name="Simple Light">
      <a:dk1>
        <a:srgbClr val="0C629C"/>
      </a:dk1>
      <a:lt1>
        <a:srgbClr val="FFFFFF"/>
      </a:lt1>
      <a:dk2>
        <a:srgbClr val="2A2A2A"/>
      </a:dk2>
      <a:lt2>
        <a:srgbClr val="094674"/>
      </a:lt2>
      <a:accent1>
        <a:srgbClr val="0374B8"/>
      </a:accent1>
      <a:accent2>
        <a:srgbClr val="55A6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